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7F863-40AB-473A-8EB5-E3AC0C0670E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D0D31-C002-43CD-9194-31C9379FCE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2236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D0D31-C002-43CD-9194-31C9379FCE75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7959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2A14E14-DAD9-4CDA-953E-DEBC79121760}" type="datetime1">
              <a:rPr lang="en-US" smtClean="0"/>
              <a:t>7/18/2022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11FDDE-EC48-40A1-8452-A994EC76A114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91BBDB-CFFB-42AF-AF44-69F1107AF36B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08D0D6-6CCB-4E75-B10C-10E3741F55D7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A90E08-D588-4A4B-8B25-BD90AEA35DFC}" type="datetime1">
              <a:rPr lang="en-US" smtClean="0"/>
              <a:t>7/18/2022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6008A-5B8A-4A23-9EBE-CF50A92BD68D}" type="datetime1">
              <a:rPr lang="en-US" smtClean="0"/>
              <a:t>7/18/2022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E32E09-D6E0-4A3C-9907-D6EB2640D4AF}" type="datetime1">
              <a:rPr lang="en-US" smtClean="0"/>
              <a:t>7/18/2022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8D85E16-0B7E-4FBB-8C8B-F0A58CC5D609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62D3F6-1946-4AD4-B282-EBD779D32A1E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945F13-D194-432C-8C74-EE6A3A028341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24F8AC-6116-4D2E-9BFA-CF06D43654DC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D866B60-2929-44A8-B04E-1D711A16F8E0}" type="datetime1">
              <a:rPr lang="en-US" smtClean="0"/>
              <a:t>7/18/2022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2: Some Representative Pesticides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4525963"/>
          </a:xfrm>
        </p:spPr>
        <p:txBody>
          <a:bodyPr/>
          <a:lstStyle/>
          <a:p>
            <a:r>
              <a:rPr lang="en-US" dirty="0" smtClean="0"/>
              <a:t>DDT (</a:t>
            </a:r>
            <a:r>
              <a:rPr lang="en-US" dirty="0" err="1" smtClean="0"/>
              <a:t>Dochloro-diphenyl-trichloroethane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Synthesis of DDT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Organochlorines</a:t>
            </a:r>
            <a:endParaRPr lang="en-IN" dirty="0"/>
          </a:p>
        </p:txBody>
      </p:sp>
      <p:pic>
        <p:nvPicPr>
          <p:cNvPr id="1027" name="Picture 3" descr="D:\Pooja GC Paonta\B.Sc\B.Sc. Notes\dd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62300" y="1676400"/>
            <a:ext cx="2819400" cy="1619250"/>
          </a:xfrm>
          <a:prstGeom prst="rect">
            <a:avLst/>
          </a:prstGeom>
          <a:noFill/>
        </p:spPr>
      </p:pic>
      <p:pic>
        <p:nvPicPr>
          <p:cNvPr id="1028" name="Picture 4" descr="D:\Pooja GC Paonta\B.Sc\B.Sc. Notes\synthesis dd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3837432"/>
            <a:ext cx="3886200" cy="2487168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Pooja GC Paonta\B.Sc\B.Sc. Notes\uses dd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155" t="27950" r="10980" b="37446"/>
          <a:stretch>
            <a:fillRect/>
          </a:stretch>
        </p:blipFill>
        <p:spPr bwMode="auto">
          <a:xfrm>
            <a:off x="1330569" y="1828800"/>
            <a:ext cx="6594231" cy="2286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524000" y="990600"/>
            <a:ext cx="2345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Uses of DDT</a:t>
            </a:r>
            <a:endParaRPr lang="en-IN" sz="1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533400"/>
            <a:ext cx="8229600" cy="4525963"/>
          </a:xfrm>
        </p:spPr>
        <p:txBody>
          <a:bodyPr/>
          <a:lstStyle/>
          <a:p>
            <a:r>
              <a:rPr lang="en-US" dirty="0" err="1" smtClean="0"/>
              <a:t>Gammexane</a:t>
            </a:r>
            <a:r>
              <a:rPr lang="en-US" dirty="0" smtClean="0"/>
              <a:t> or BHC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Synthesis of </a:t>
            </a:r>
            <a:r>
              <a:rPr lang="en-US" dirty="0" err="1" smtClean="0"/>
              <a:t>Gammexane</a:t>
            </a:r>
            <a:endParaRPr lang="en-US" dirty="0" smtClean="0"/>
          </a:p>
        </p:txBody>
      </p:sp>
      <p:pic>
        <p:nvPicPr>
          <p:cNvPr id="3075" name="Picture 3" descr="D:\Pooja GC Paonta\B.Sc\B.Sc. Notes\ga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1" y="1085850"/>
            <a:ext cx="2362200" cy="1834179"/>
          </a:xfrm>
          <a:prstGeom prst="rect">
            <a:avLst/>
          </a:prstGeom>
          <a:noFill/>
        </p:spPr>
      </p:pic>
      <p:pic>
        <p:nvPicPr>
          <p:cNvPr id="3076" name="Picture 4" descr="D:\Pooja GC Paonta\B.Sc\B.Sc. Notes\synthesis ga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438525"/>
            <a:ext cx="4648200" cy="1888331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609600"/>
            <a:ext cx="8229600" cy="4525963"/>
          </a:xfrm>
        </p:spPr>
        <p:txBody>
          <a:bodyPr/>
          <a:lstStyle/>
          <a:p>
            <a:r>
              <a:rPr lang="en-US" dirty="0" smtClean="0"/>
              <a:t>Uses of </a:t>
            </a:r>
            <a:r>
              <a:rPr lang="en-US" dirty="0" err="1" smtClean="0"/>
              <a:t>Gammexane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sz="2400" dirty="0" smtClean="0"/>
              <a:t>It kills or controls insects, grass hoppers and common pests.</a:t>
            </a:r>
          </a:p>
          <a:p>
            <a:pPr>
              <a:buFontTx/>
              <a:buChar char="-"/>
            </a:pPr>
            <a:r>
              <a:rPr lang="en-US" sz="2400" dirty="0" smtClean="0"/>
              <a:t>It is used in the form of dust containing 5-10% of the ingredients in emulsion containing 25% of the gamma isomer.</a:t>
            </a:r>
            <a:endParaRPr lang="en-IN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>
              <a:buFontTx/>
              <a:buChar char="-"/>
            </a:pPr>
            <a:r>
              <a:rPr lang="en-IN" sz="1800" dirty="0" smtClean="0"/>
              <a:t>Affects non-target species</a:t>
            </a:r>
          </a:p>
          <a:p>
            <a:pPr>
              <a:buFontTx/>
              <a:buChar char="-"/>
            </a:pPr>
            <a:r>
              <a:rPr lang="en-IN" sz="1800" dirty="0" smtClean="0"/>
              <a:t>Affect the nervous system</a:t>
            </a:r>
          </a:p>
          <a:p>
            <a:pPr>
              <a:buFontTx/>
              <a:buChar char="-"/>
            </a:pPr>
            <a:r>
              <a:rPr lang="en-IN" sz="1800" dirty="0" smtClean="0"/>
              <a:t>Effects are usually reversible</a:t>
            </a:r>
          </a:p>
          <a:p>
            <a:pPr>
              <a:buFontTx/>
              <a:buChar char="-"/>
            </a:pPr>
            <a:r>
              <a:rPr lang="en-IN" sz="1800" dirty="0" smtClean="0"/>
              <a:t>Highly toxic</a:t>
            </a:r>
          </a:p>
          <a:p>
            <a:pPr>
              <a:buFontTx/>
              <a:buChar char="-"/>
            </a:pPr>
            <a:r>
              <a:rPr lang="en-IN" sz="1800" dirty="0" smtClean="0"/>
              <a:t>Not as persistent in the environment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2800" dirty="0" err="1" smtClean="0"/>
              <a:t>Malathion</a:t>
            </a:r>
            <a:endParaRPr lang="en-IN" sz="2000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Organophosphates</a:t>
            </a:r>
            <a:endParaRPr lang="en-IN" dirty="0"/>
          </a:p>
        </p:txBody>
      </p:sp>
      <p:pic>
        <p:nvPicPr>
          <p:cNvPr id="5122" name="Picture 2" descr="D:\Pooja GC Paonta\B.Sc\B.Sc. Notes\mal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3829050"/>
            <a:ext cx="2762250" cy="165735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Synthesis of </a:t>
            </a:r>
            <a:r>
              <a:rPr lang="en-US" dirty="0" err="1" smtClean="0"/>
              <a:t>malathion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Uses</a:t>
            </a:r>
          </a:p>
          <a:p>
            <a:pPr>
              <a:buFontTx/>
              <a:buChar char="-"/>
            </a:pPr>
            <a:r>
              <a:rPr lang="en-US" sz="2400" dirty="0" smtClean="0"/>
              <a:t>Used widely in agriculture.</a:t>
            </a:r>
          </a:p>
          <a:p>
            <a:pPr>
              <a:buFontTx/>
              <a:buChar char="-"/>
            </a:pPr>
            <a:r>
              <a:rPr lang="en-US" sz="2400" dirty="0" smtClean="0"/>
              <a:t>Effective against mosquitoes, flies and external parasites.</a:t>
            </a:r>
          </a:p>
          <a:p>
            <a:pPr>
              <a:buFontTx/>
              <a:buChar char="-"/>
            </a:pPr>
            <a:r>
              <a:rPr lang="en-US" sz="2400" dirty="0" smtClean="0"/>
              <a:t>Used as fungicide as well as rat repellant.</a:t>
            </a:r>
          </a:p>
          <a:p>
            <a:pPr>
              <a:buFontTx/>
              <a:buChar char="-"/>
            </a:pPr>
            <a:r>
              <a:rPr lang="en-US" sz="2400" dirty="0" smtClean="0"/>
              <a:t>Used to treat lice in humans.</a:t>
            </a:r>
            <a:endParaRPr lang="en-IN" sz="2400" dirty="0"/>
          </a:p>
        </p:txBody>
      </p:sp>
      <p:pic>
        <p:nvPicPr>
          <p:cNvPr id="6146" name="Picture 2" descr="D:\Pooja GC Paonta\B.Sc\B.Sc. Notes\mala synt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19200"/>
            <a:ext cx="7965743" cy="15240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/>
          <a:lstStyle/>
          <a:p>
            <a:r>
              <a:rPr lang="en-US" dirty="0" smtClean="0"/>
              <a:t>Parathion: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000" dirty="0" smtClean="0"/>
              <a:t>Synthesis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000" dirty="0" smtClean="0"/>
              <a:t>Uses: </a:t>
            </a:r>
          </a:p>
          <a:p>
            <a:pPr>
              <a:buFontTx/>
              <a:buChar char="-"/>
            </a:pPr>
            <a:r>
              <a:rPr lang="en-US" sz="2000" dirty="0" smtClean="0"/>
              <a:t>Powerful insecticide used for fruit, cotton, wheat etc.</a:t>
            </a:r>
          </a:p>
          <a:p>
            <a:pPr>
              <a:buFontTx/>
              <a:buChar char="-"/>
            </a:pPr>
            <a:r>
              <a:rPr lang="en-US" sz="2000" dirty="0" smtClean="0"/>
              <a:t>Used in form of smoke, aerosol and emulsion for crops.</a:t>
            </a:r>
          </a:p>
          <a:p>
            <a:pPr>
              <a:buNone/>
            </a:pPr>
            <a:endParaRPr lang="en-IN" sz="2000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219200" y="3352800"/>
            <a:ext cx="6405600" cy="76944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 (C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H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5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O)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P(S)SH + 3 Cl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 → 2 (C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H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5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O)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P(S)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Cl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 + S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Cl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 + 2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HCl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3A3A3A"/>
              </a:solidFill>
              <a:effectLst/>
              <a:latin typeface="rubik"/>
              <a:cs typeface="Arial" pitchFamily="34" charset="0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(C2H5O)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P(S)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Cl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 + NaOC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6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H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4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NO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 → (C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H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5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O)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P(S)OC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6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H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4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NO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 +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3A3A3A"/>
                </a:solidFill>
                <a:effectLst/>
                <a:latin typeface="rubik"/>
                <a:cs typeface="Arial" pitchFamily="34" charset="0"/>
              </a:rPr>
              <a:t>NaCl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3A3A3A"/>
              </a:solidFill>
              <a:effectLst/>
              <a:latin typeface="rubik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D:\Pooja GC Paonta\B.Sc\B.Sc. Notes\parath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762000"/>
            <a:ext cx="3276600" cy="2149797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They are esters of </a:t>
            </a:r>
            <a:r>
              <a:rPr lang="en-US" dirty="0" err="1" smtClean="0"/>
              <a:t>carbamic</a:t>
            </a:r>
            <a:r>
              <a:rPr lang="en-US" dirty="0" smtClean="0"/>
              <a:t> acid. E.g. are </a:t>
            </a:r>
            <a:r>
              <a:rPr lang="en-US" dirty="0" err="1" smtClean="0"/>
              <a:t>carbofuran</a:t>
            </a:r>
            <a:r>
              <a:rPr lang="en-US" dirty="0" smtClean="0"/>
              <a:t>, </a:t>
            </a:r>
            <a:r>
              <a:rPr lang="en-US" dirty="0" err="1" smtClean="0"/>
              <a:t>carbaryl</a:t>
            </a:r>
            <a:r>
              <a:rPr lang="en-US" dirty="0" smtClean="0"/>
              <a:t>, </a:t>
            </a:r>
            <a:r>
              <a:rPr lang="en-US" dirty="0" err="1" smtClean="0"/>
              <a:t>ethienocarb</a:t>
            </a:r>
            <a:r>
              <a:rPr lang="en-US" dirty="0" smtClean="0"/>
              <a:t> etc.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Carbamates</a:t>
            </a:r>
            <a:endParaRPr lang="en-IN" dirty="0"/>
          </a:p>
        </p:txBody>
      </p:sp>
      <p:pic>
        <p:nvPicPr>
          <p:cNvPr id="4" name="Picture 3" descr="D:\Pooja GC Paonta\B.Sc\B.Sc. Notes\carb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3300" y="3028950"/>
            <a:ext cx="2095500" cy="154305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Chloranil</a:t>
            </a:r>
            <a:r>
              <a:rPr lang="en-US" dirty="0" smtClean="0"/>
              <a:t>: It is a </a:t>
            </a:r>
            <a:r>
              <a:rPr lang="en-US" dirty="0" err="1" smtClean="0"/>
              <a:t>quinone.It</a:t>
            </a:r>
            <a:r>
              <a:rPr lang="en-US" dirty="0" smtClean="0"/>
              <a:t> is prepared by chlorination of o- and p- </a:t>
            </a:r>
            <a:r>
              <a:rPr lang="en-US" dirty="0" err="1" smtClean="0"/>
              <a:t>chlorophenols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Uses: </a:t>
            </a:r>
          </a:p>
          <a:p>
            <a:pPr>
              <a:buFontTx/>
              <a:buChar char="-"/>
            </a:pPr>
            <a:r>
              <a:rPr lang="en-US" dirty="0" smtClean="0"/>
              <a:t>Used to protect seeds and bulbs.</a:t>
            </a:r>
          </a:p>
          <a:p>
            <a:pPr>
              <a:buFontTx/>
              <a:buChar char="-"/>
            </a:pPr>
            <a:r>
              <a:rPr lang="en-US" dirty="0" smtClean="0"/>
              <a:t>Very effective in control of downy mildew of broccoli, cauliflower and lettuce.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Quinones</a:t>
            </a:r>
            <a:endParaRPr lang="en-IN" dirty="0"/>
          </a:p>
        </p:txBody>
      </p:sp>
      <p:pic>
        <p:nvPicPr>
          <p:cNvPr id="21507" name="Picture 3" descr="D:\Pooja GC Paonta\B.Sc\B.Sc. Notes\chl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362200"/>
            <a:ext cx="1905000" cy="1905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Alachlor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Synthesis of </a:t>
            </a:r>
            <a:r>
              <a:rPr lang="en-US" dirty="0" err="1" smtClean="0"/>
              <a:t>alachlor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Anilides</a:t>
            </a:r>
            <a:endParaRPr lang="en-IN" dirty="0"/>
          </a:p>
        </p:txBody>
      </p:sp>
      <p:pic>
        <p:nvPicPr>
          <p:cNvPr id="22530" name="Picture 2" descr="D:\Pooja GC Paonta\B.Sc\B.Sc. Notes\Alach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133600"/>
            <a:ext cx="1650314" cy="1398588"/>
          </a:xfrm>
          <a:prstGeom prst="rect">
            <a:avLst/>
          </a:prstGeom>
          <a:noFill/>
        </p:spPr>
      </p:pic>
      <p:pic>
        <p:nvPicPr>
          <p:cNvPr id="22531" name="Picture 3" descr="D:\Pooja GC Paonta\B.Sc\B.Sc. Notes\2018228164322341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352800"/>
            <a:ext cx="2590800" cy="3149909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of </a:t>
            </a:r>
            <a:r>
              <a:rPr lang="en-US" dirty="0" err="1" smtClean="0"/>
              <a:t>alachlor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- As herbicide for the control of growth of annual grasses and broadleaf weeds primarily in corn, sorghum and soybeans crops.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/>
          <a:lstStyle/>
          <a:p>
            <a:r>
              <a:rPr lang="en-US" dirty="0" err="1" smtClean="0"/>
              <a:t>Butachlor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Synthesis of </a:t>
            </a:r>
            <a:r>
              <a:rPr lang="en-US" dirty="0" err="1" smtClean="0"/>
              <a:t>butachlor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IN" dirty="0"/>
          </a:p>
        </p:txBody>
      </p:sp>
      <p:pic>
        <p:nvPicPr>
          <p:cNvPr id="6" name="Picture 2" descr="D:\Pooja GC Paonta\B.Sc\B.Sc. Notes\800px-Butachlor_structure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045" y="1143000"/>
            <a:ext cx="2576155" cy="1787207"/>
          </a:xfrm>
          <a:prstGeom prst="rect">
            <a:avLst/>
          </a:prstGeom>
          <a:noFill/>
        </p:spPr>
      </p:pic>
      <p:pic>
        <p:nvPicPr>
          <p:cNvPr id="23555" name="Picture 3" descr="D:\Pooja GC Paonta\B.Sc\B.Sc. Notes\download.jpg"/>
          <p:cNvPicPr>
            <a:picLocks noChangeAspect="1" noChangeArrowheads="1"/>
          </p:cNvPicPr>
          <p:nvPr/>
        </p:nvPicPr>
        <p:blipFill>
          <a:blip r:embed="rId3" cstate="print"/>
          <a:srcRect l="8017" t="23323"/>
          <a:stretch>
            <a:fillRect/>
          </a:stretch>
        </p:blipFill>
        <p:spPr bwMode="auto">
          <a:xfrm>
            <a:off x="2667000" y="3429000"/>
            <a:ext cx="4393365" cy="27432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of </a:t>
            </a:r>
            <a:r>
              <a:rPr lang="en-US" dirty="0" err="1" smtClean="0"/>
              <a:t>Butachlor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sz="2400" dirty="0" smtClean="0"/>
              <a:t>As pre-emergence control of unwanted weeds in vegetable, barley, cotton etc.</a:t>
            </a:r>
          </a:p>
          <a:p>
            <a:pPr>
              <a:buFontTx/>
              <a:buChar char="-"/>
            </a:pPr>
            <a:r>
              <a:rPr lang="en-US" sz="2400" dirty="0" smtClean="0"/>
              <a:t> It is widely used in form of granules in rice crops to control the post emergence of weeds.</a:t>
            </a:r>
            <a:endParaRPr lang="en-IN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1219200"/>
            <a:ext cx="419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/>
              <a:t>Thank You</a:t>
            </a:r>
            <a:endParaRPr lang="en-IN" sz="4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396</Words>
  <Application>Microsoft Office PowerPoint</Application>
  <PresentationFormat>On-screen Show (4:3)</PresentationFormat>
  <Paragraphs>96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Lucida Sans Unicode</vt:lpstr>
      <vt:lpstr>rubik</vt:lpstr>
      <vt:lpstr>Verdana</vt:lpstr>
      <vt:lpstr>Wingdings 2</vt:lpstr>
      <vt:lpstr>Wingdings 3</vt:lpstr>
      <vt:lpstr>Concourse</vt:lpstr>
      <vt:lpstr>Chapter 2: Some Representative Pesticides</vt:lpstr>
      <vt:lpstr>Organochlorines</vt:lpstr>
      <vt:lpstr>PowerPoint Presentation</vt:lpstr>
      <vt:lpstr>PowerPoint Presentation</vt:lpstr>
      <vt:lpstr>PowerPoint Presentation</vt:lpstr>
      <vt:lpstr>Organophosphates</vt:lpstr>
      <vt:lpstr>PowerPoint Presentation</vt:lpstr>
      <vt:lpstr>PowerPoint Presentation</vt:lpstr>
      <vt:lpstr>Carbamates</vt:lpstr>
      <vt:lpstr>Quinones</vt:lpstr>
      <vt:lpstr>Anilides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2: Some Representative Pesticides</dc:title>
  <dc:creator>admin</dc:creator>
  <cp:lastModifiedBy>chemistry</cp:lastModifiedBy>
  <cp:revision>2</cp:revision>
  <dcterms:created xsi:type="dcterms:W3CDTF">2006-08-16T00:00:00Z</dcterms:created>
  <dcterms:modified xsi:type="dcterms:W3CDTF">2022-07-18T05:22:33Z</dcterms:modified>
</cp:coreProperties>
</file>